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4" r:id="rId1"/>
    <p:sldMasterId id="2147483785" r:id="rId2"/>
  </p:sldMasterIdLst>
  <p:notesMasterIdLst>
    <p:notesMasterId r:id="rId9"/>
  </p:notesMasterIdLst>
  <p:sldIdLst>
    <p:sldId id="309" r:id="rId3"/>
    <p:sldId id="313" r:id="rId4"/>
    <p:sldId id="314" r:id="rId5"/>
    <p:sldId id="316" r:id="rId6"/>
    <p:sldId id="318" r:id="rId7"/>
    <p:sldId id="286" r:id="rId8"/>
  </p:sldIdLst>
  <p:sldSz cx="9144000" cy="5143500" type="screen16x9"/>
  <p:notesSz cx="6858000" cy="91440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DM Serif Text" pitchFamily="2" charset="0"/>
      <p:regular r:id="rId14"/>
      <p:italic r:id="rId15"/>
    </p:embeddedFont>
    <p:embeddedFont>
      <p:font typeface="Google Sans" panose="02010600030101010101" charset="0"/>
      <p:regular r:id="rId16"/>
      <p:bold r:id="rId17"/>
      <p:italic r:id="rId18"/>
      <p:boldItalic r:id="rId19"/>
    </p:embeddedFont>
    <p:embeddedFont>
      <p:font typeface="Google Sans Medium" panose="02010600030101010101" charset="0"/>
      <p:regular r:id="rId20"/>
      <p:bold r:id="rId21"/>
      <p:italic r:id="rId22"/>
      <p:boldItalic r:id="rId23"/>
    </p:embeddedFont>
    <p:embeddedFont>
      <p:font typeface="Google Sans SemiBold" panose="02010600030101010101" charset="0"/>
      <p:regular r:id="rId24"/>
      <p:bold r:id="rId25"/>
      <p:italic r:id="rId26"/>
      <p:boldItalic r:id="rId27"/>
    </p:embeddedFont>
    <p:embeddedFont>
      <p:font typeface="Helvetica Neue Light" panose="02010600030101010101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 Light" panose="020B0502040204020203" pitchFamily="34" charset="-12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C947F-1B34-4390-A02F-6C161949253E}">
  <a:tblStyle styleId="{673C947F-1B34-4390-A02F-6C16194925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6" autoAdjust="0"/>
    <p:restoredTop sz="90884" autoAdjust="0"/>
  </p:normalViewPr>
  <p:slideViewPr>
    <p:cSldViewPr snapToGrid="0">
      <p:cViewPr varScale="1">
        <p:scale>
          <a:sx n="99" d="100"/>
          <a:sy n="99" d="100"/>
        </p:scale>
        <p:origin x="11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presProps" Target="presProp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5bce01b3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5bce01b3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64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文字在最底层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23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341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b22db7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db22db7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46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426e92b3df_1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426e92b3df_1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Slide">
  <p:cSld name="Blank - Title_1_1_3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Yellow">
  <p:cSld name="TITLE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Yellow">
  <p:cSld name="TITLE_2_1_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Green">
  <p:cSld name="TITLE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Red">
  <p:cSld name="TITLE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Blue">
  <p:cSld name="TITLE_2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Green">
  <p:cSld name="TITLE_2_1_1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Blue 900">
  <p:cSld name="CUSTOM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Intro/Context Slide">
  <p:cSld name="Blank - Title_1_1_3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header">
  <p:cSld name="Blank - Title_1_1_3_1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Yellow">
  <p:cSld name="TITLE_2_3_3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Yellow">
  <p:cSld name="TITLE_2_3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Green">
  <p:cSld name="TITLE_2_3_3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Green">
  <p:cSld name="TITLE_2_3_1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2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Red">
  <p:cSld name="TITLE_2_3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Blank">
  <p:cSld name="Blank_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YouTube">
  <p:cSld name="Blank_2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avLst/>
              <a:gdLst/>
              <a:ahLst/>
              <a:cxnLst/>
              <a:rect l="l" t="t" r="r" b="b"/>
              <a:pathLst>
                <a:path w="91125" h="63750" extrusionOk="0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avLst/>
              <a:gdLst/>
              <a:ahLst/>
              <a:cxnLst/>
              <a:rect l="l" t="t" r="r" b="b"/>
              <a:pathLst>
                <a:path w="24938" h="41438" extrusionOk="0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avLst/>
              <a:gdLst/>
              <a:ahLst/>
              <a:cxnLst/>
              <a:rect l="l" t="t" r="r" b="b"/>
              <a:pathLst>
                <a:path w="23813" h="41251" extrusionOk="0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avLst/>
              <a:gdLst/>
              <a:ahLst/>
              <a:cxnLst/>
              <a:rect l="l" t="t" r="r" b="b"/>
              <a:pathLst>
                <a:path w="29438" h="54750" extrusionOk="0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avLst/>
              <a:gdLst/>
              <a:ahLst/>
              <a:cxnLst/>
              <a:rect l="l" t="t" r="r" b="b"/>
              <a:pathLst>
                <a:path w="24376" h="40501" extrusionOk="0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avLst/>
              <a:gdLst/>
              <a:ahLst/>
              <a:cxnLst/>
              <a:rect l="l" t="t" r="r" b="b"/>
              <a:pathLst>
                <a:path w="24376" h="40501" extrusionOk="0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avLst/>
              <a:gdLst/>
              <a:ahLst/>
              <a:cxnLst/>
              <a:rect l="l" t="t" r="r" b="b"/>
              <a:pathLst>
                <a:path w="26626" h="54750" extrusionOk="0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avLst/>
              <a:gdLst/>
              <a:ahLst/>
              <a:cxnLst/>
              <a:rect l="l" t="t" r="r" b="b"/>
              <a:pathLst>
                <a:path w="25125" h="57376" extrusionOk="0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Slide 1">
  <p:cSld name="Blank - Title_1_1_3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Cover Slide 1">
  <p:cSld name="CUSTOM_2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r="-4482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Cover Slide">
  <p:cSld name="CUSTOM_2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r="-4482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Ads Cover Slide">
  <p:cSld name="CUSTOM_3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Marketing Platform Cover Slide">
  <p:cSld name="CUSTOM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oogle Ad Manager Cover Slide">
  <p:cSld name="CUSTOM_2_2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 2 1">
  <p:cSld name="TITLE_2_2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>
            <a:spLocks noGrp="1"/>
          </p:cNvSpPr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subTitle" idx="1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2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3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4"/>
          <p:cNvSpPr txBox="1">
            <a:spLocks noGrp="1"/>
          </p:cNvSpPr>
          <p:nvPr>
            <p:ph type="subTitle" idx="4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5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3">
  <p:cSld name="TITLE_3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1" name="Google Shape;451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8218000" y="4620225"/>
            <a:ext cx="752400" cy="3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5" name="Google Shape;475;p49"/>
          <p:cNvGrpSpPr/>
          <p:nvPr/>
        </p:nvGrpSpPr>
        <p:grpSpPr>
          <a:xfrm>
            <a:off x="256960" y="1187048"/>
            <a:ext cx="1094856" cy="356807"/>
            <a:chOff x="0" y="0"/>
            <a:chExt cx="2077525" cy="676925"/>
          </a:xfrm>
        </p:grpSpPr>
        <p:sp>
          <p:nvSpPr>
            <p:cNvPr id="476" name="Google Shape;476;p4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49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9"/>
          <p:cNvSpPr txBox="1">
            <a:spLocks noGrp="1"/>
          </p:cNvSpPr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50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489" name="Google Shape;489;p50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50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50"/>
          <p:cNvSpPr txBox="1">
            <a:spLocks noGrp="1"/>
          </p:cNvSpPr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50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>
            <a:spLocks noGrp="1"/>
          </p:cNvSpPr>
          <p:nvPr>
            <p:ph type="title"/>
          </p:nvPr>
        </p:nvSpPr>
        <p:spPr>
          <a:xfrm>
            <a:off x="180900" y="2615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1" name="Google Shape;501;p51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6" name="Google Shape;506;p5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>
            <a:spLocks noGrp="1"/>
          </p:cNvSpPr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body" idx="1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>
            <a:spLocks noGrp="1"/>
          </p:cNvSpPr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6" name="Google Shape;516;p5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6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56"/>
          <p:cNvSpPr txBox="1">
            <a:spLocks noGrp="1"/>
          </p:cNvSpPr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1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7"/>
          <p:cNvSpPr txBox="1">
            <a:spLocks noGrp="1"/>
          </p:cNvSpPr>
          <p:nvPr>
            <p:ph type="body" idx="1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>
            <a:spLocks noGrp="1"/>
          </p:cNvSpPr>
          <p:nvPr>
            <p:ph type="title" hasCustomPrompt="1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0" name="Google Shape;530;p58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 Title &amp; Text">
  <p:cSld name="BLANK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>
            <a:spLocks noGrp="1"/>
          </p:cNvSpPr>
          <p:nvPr>
            <p:ph type="title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36" name="Google Shape;536;p60"/>
          <p:cNvSpPr txBox="1">
            <a:spLocks noGrp="1"/>
          </p:cNvSpPr>
          <p:nvPr>
            <p:ph type="body" idx="1"/>
          </p:nvPr>
        </p:nvSpPr>
        <p:spPr>
          <a:xfrm>
            <a:off x="606750" y="1028063"/>
            <a:ext cx="7938300" cy="3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7" name="Google Shape;537;p60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Private &amp; Confidential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9 Blocks">
  <p:cSld name="BLANK_1_1_1_1_1_1_1_1_1_1_1_1_1_1_1_1_1_1_1_1_1_1_1_1_1_3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/>
          <p:nvPr/>
        </p:nvSpPr>
        <p:spPr>
          <a:xfrm>
            <a:off x="606688" y="1028050"/>
            <a:ext cx="3845700" cy="3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1"/>
          <p:cNvSpPr/>
          <p:nvPr/>
        </p:nvSpPr>
        <p:spPr>
          <a:xfrm>
            <a:off x="4681600" y="1028050"/>
            <a:ext cx="3863400" cy="3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1"/>
          <p:cNvSpPr txBox="1">
            <a:spLocks noGrp="1"/>
          </p:cNvSpPr>
          <p:nvPr>
            <p:ph type="title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42" name="Google Shape;542;p61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Private &amp; Confidential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3">
  <p:cSld name="TITLE_3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6" name="Google Shape;546;p62"/>
          <p:cNvSpPr/>
          <p:nvPr/>
        </p:nvSpPr>
        <p:spPr>
          <a:xfrm>
            <a:off x="8218000" y="4620225"/>
            <a:ext cx="752400" cy="3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6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49" name="Google Shape;549;p6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*Title only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>
            <a:spLocks noGrp="1"/>
          </p:cNvSpPr>
          <p:nvPr>
            <p:ph type="title"/>
          </p:nvPr>
        </p:nvSpPr>
        <p:spPr>
          <a:xfrm>
            <a:off x="211344" y="335462"/>
            <a:ext cx="84318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Slide - Bulleted List - Blue">
  <p:cSld name="TITLE_2_3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48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463" name="Google Shape;463;p48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48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8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Google Sans SemiBold"/>
              <a:buNone/>
              <a:defRPr sz="2600">
                <a:solidFill>
                  <a:schemeClr val="dk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1" name="Google Shape;471;p48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2" name="Google Shape;472;p48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1"/>
          <p:cNvSpPr txBox="1">
            <a:spLocks noGrp="1"/>
          </p:cNvSpPr>
          <p:nvPr>
            <p:ph type="ctrTitle" idx="4294967295"/>
          </p:nvPr>
        </p:nvSpPr>
        <p:spPr>
          <a:xfrm>
            <a:off x="364261" y="1179741"/>
            <a:ext cx="7321200" cy="4039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Tx/>
              <a:defRPr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WebRTC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b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黄骏齐 张龄心 刘智瀚 何劲范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Apr 29, 2024 </a:t>
            </a: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1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Computer Networks 2024 Spring</a:t>
            </a:r>
            <a:b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13491-ABD5-771B-4C24-52D802403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13" r="-399"/>
          <a:stretch/>
        </p:blipFill>
        <p:spPr>
          <a:xfrm flipH="1">
            <a:off x="5660212" y="-5481"/>
            <a:ext cx="3529128" cy="51489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虽然官方说要用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Ubuntu18/20.04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，但既然都用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了，宿主机是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也没什么问题吧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AlphaRTC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buNone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Vmaf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环境配置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4829EA-1AE0-63A7-AEF1-4A4B76130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64"/>
          <a:stretch/>
        </p:blipFill>
        <p:spPr>
          <a:xfrm>
            <a:off x="589815" y="2387573"/>
            <a:ext cx="6690366" cy="9667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A69212-0BFC-DE4C-7A21-28471E63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0" y="3759290"/>
            <a:ext cx="7485808" cy="9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73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选用了动画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BanG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Dream! It’s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MyGO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!!!!!》Ep8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的一个片段共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帧。分别生成了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1920x1080,  640x360,  512x288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三种不同分辨率的视频。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传输时调整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文件中的分辨率、帧率以及时间分别实现了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本机的传输；调整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sender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以实现本机向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Ubuntu20.04LTS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的传输。得到了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文件和生成视频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生成的视频是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y4m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格式，还需转化为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yuv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视频传输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E9757-FB9E-12C8-5BAE-8169E6E8D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2" y="1655541"/>
            <a:ext cx="5034480" cy="1085696"/>
          </a:xfrm>
          <a:prstGeom prst="rect">
            <a:avLst/>
          </a:prstGeom>
        </p:spPr>
      </p:pic>
      <p:pic>
        <p:nvPicPr>
          <p:cNvPr id="5" name="watashi">
            <a:hlinkClick r:id="" action="ppaction://media"/>
            <a:extLst>
              <a:ext uri="{FF2B5EF4-FFF2-40B4-BE49-F238E27FC236}">
                <a16:creationId xmlns:a16="http://schemas.microsoft.com/office/drawing/2014/main" id="{B15C813E-323D-C492-8DB9-4741A488F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9417" y="4223786"/>
            <a:ext cx="487363" cy="487363"/>
          </a:xfrm>
          <a:prstGeom prst="rect">
            <a:avLst/>
          </a:prstGeom>
        </p:spPr>
      </p:pic>
      <p:pic>
        <p:nvPicPr>
          <p:cNvPr id="6" name="1080">
            <a:hlinkClick r:id="" action="ppaction://media"/>
            <a:extLst>
              <a:ext uri="{FF2B5EF4-FFF2-40B4-BE49-F238E27FC236}">
                <a16:creationId xmlns:a16="http://schemas.microsoft.com/office/drawing/2014/main" id="{DA7B30CD-9E76-BE9C-FEFF-EC28602086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02060" y="4057802"/>
            <a:ext cx="1930129" cy="1085697"/>
          </a:xfrm>
          <a:prstGeom prst="rect">
            <a:avLst/>
          </a:prstGeom>
        </p:spPr>
      </p:pic>
      <p:pic>
        <p:nvPicPr>
          <p:cNvPr id="7" name="outvideo">
            <a:hlinkClick r:id="" action="ppaction://media"/>
            <a:extLst>
              <a:ext uri="{FF2B5EF4-FFF2-40B4-BE49-F238E27FC236}">
                <a16:creationId xmlns:a16="http://schemas.microsoft.com/office/drawing/2014/main" id="{26910449-2778-A92F-E169-A5605FF7C4B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23654" y="4057802"/>
            <a:ext cx="1930131" cy="10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2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1">
              <p:cMediaNode vol="80000">
                <p:cTn id="28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遗憾的是在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文件中没有找到什么与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太相关的东西，唯一的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lossRates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项也一直都是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。所以用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”1-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生成文件大小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源文件大小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的粗暴算法来计算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payloadSize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arrivalTimeMs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两项能够计算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indent="0"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并且得到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throughput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随时间的变化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loss</a:t>
            </a: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与</a:t>
            </a:r>
            <a:r>
              <a:rPr lang="en-US" altLang="zh-CN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throughput</a:t>
            </a: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分析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23481D-8868-E881-BDFE-53347F665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05" y="2190059"/>
            <a:ext cx="2445629" cy="987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B3AD83-4E9B-B740-F276-5422B7D89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5" y="2190059"/>
            <a:ext cx="3106755" cy="9878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1802C7-4CC4-E24F-6E55-F27D6F110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10160" r="9068" b="5245"/>
          <a:stretch/>
        </p:blipFill>
        <p:spPr>
          <a:xfrm>
            <a:off x="4453104" y="3092350"/>
            <a:ext cx="3682183" cy="20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5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5"/>
          <p:cNvSpPr txBox="1">
            <a:spLocks noGrp="1"/>
          </p:cNvSpPr>
          <p:nvPr>
            <p:ph type="body" idx="1"/>
          </p:nvPr>
        </p:nvSpPr>
        <p:spPr>
          <a:xfrm>
            <a:off x="180900" y="859925"/>
            <a:ext cx="8245183" cy="402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为了更好的评价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vmaf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和时间的关系，我们将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512x288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的视频重复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遍得到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帧的视频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总体上有一些微妙的下降趋势。帧没有对齐，所以低点接近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。高点的数据则是不错的，这可能因为视频画质很低。</a:t>
            </a:r>
          </a:p>
        </p:txBody>
      </p:sp>
      <p:sp>
        <p:nvSpPr>
          <p:cNvPr id="1263" name="Google Shape;1263;p145"/>
          <p:cNvSpPr txBox="1">
            <a:spLocks noGrp="1"/>
          </p:cNvSpPr>
          <p:nvPr>
            <p:ph type="title"/>
          </p:nvPr>
        </p:nvSpPr>
        <p:spPr>
          <a:xfrm>
            <a:off x="271585" y="148144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1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vmaf</a:t>
            </a:r>
            <a:r>
              <a:rPr lang="zh-CN" altLang="en-US" sz="3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  <a:t>分析</a:t>
            </a:r>
            <a:br>
              <a:rPr lang="en-US" altLang="zh-CN" sz="1377" b="1" dirty="0">
                <a:solidFill>
                  <a:schemeClr val="dk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oogle Sans Medium"/>
                <a:sym typeface="Google Sans Medium"/>
              </a:rPr>
            </a:br>
            <a:endParaRPr sz="1377" b="1" dirty="0">
              <a:solidFill>
                <a:schemeClr val="dk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oogle Sans Medium"/>
              <a:sym typeface="Google Sans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D9C10-3D00-701E-BC4F-C8F21894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9" y="1573078"/>
            <a:ext cx="5014405" cy="250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71"/>
          <p:cNvSpPr/>
          <p:nvPr/>
        </p:nvSpPr>
        <p:spPr>
          <a:xfrm>
            <a:off x="2036600" y="1209468"/>
            <a:ext cx="5059200" cy="2210700"/>
          </a:xfrm>
          <a:prstGeom prst="roundRect">
            <a:avLst>
              <a:gd name="adj" fmla="val 5999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9" name="Google Shape;1669;p171"/>
          <p:cNvCxnSpPr/>
          <p:nvPr/>
        </p:nvCxnSpPr>
        <p:spPr>
          <a:xfrm>
            <a:off x="-13656" y="2527837"/>
            <a:ext cx="2043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0" name="Google Shape;1670;p171"/>
          <p:cNvCxnSpPr/>
          <p:nvPr/>
        </p:nvCxnSpPr>
        <p:spPr>
          <a:xfrm rot="10800000">
            <a:off x="2043000" y="1317218"/>
            <a:ext cx="0" cy="1229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171"/>
          <p:cNvSpPr/>
          <p:nvPr/>
        </p:nvSpPr>
        <p:spPr>
          <a:xfrm rot="-5400000">
            <a:off x="2042869" y="1209468"/>
            <a:ext cx="224700" cy="2247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2" name="Google Shape;1672;p171"/>
          <p:cNvCxnSpPr/>
          <p:nvPr/>
        </p:nvCxnSpPr>
        <p:spPr>
          <a:xfrm rot="10800000">
            <a:off x="4074050" y="1209478"/>
            <a:ext cx="2912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3" name="Google Shape;1673;p171"/>
          <p:cNvSpPr/>
          <p:nvPr/>
        </p:nvSpPr>
        <p:spPr>
          <a:xfrm rot="5400000" flipH="1">
            <a:off x="6871131" y="1209468"/>
            <a:ext cx="224700" cy="2247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4" name="Google Shape;1674;p171"/>
          <p:cNvCxnSpPr/>
          <p:nvPr/>
        </p:nvCxnSpPr>
        <p:spPr>
          <a:xfrm>
            <a:off x="2152250" y="1209478"/>
            <a:ext cx="2912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5" name="Google Shape;1675;p171"/>
          <p:cNvCxnSpPr/>
          <p:nvPr/>
        </p:nvCxnSpPr>
        <p:spPr>
          <a:xfrm>
            <a:off x="7097975" y="2527818"/>
            <a:ext cx="20481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6" name="Google Shape;1676;p171"/>
          <p:cNvCxnSpPr/>
          <p:nvPr/>
        </p:nvCxnSpPr>
        <p:spPr>
          <a:xfrm rot="10800000">
            <a:off x="7095875" y="1317068"/>
            <a:ext cx="2100" cy="12306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171"/>
          <p:cNvSpPr txBox="1">
            <a:spLocks noGrp="1"/>
          </p:cNvSpPr>
          <p:nvPr>
            <p:ph type="ctrTitle"/>
          </p:nvPr>
        </p:nvSpPr>
        <p:spPr>
          <a:xfrm>
            <a:off x="2039025" y="1832232"/>
            <a:ext cx="5059200" cy="9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>
                <a:solidFill>
                  <a:schemeClr val="dk1"/>
                </a:solidFill>
              </a:rPr>
              <a:t>Thank you!</a:t>
            </a:r>
            <a:endParaRPr sz="6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77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77" b="1"/>
              <a:t>Any Questions?</a:t>
            </a:r>
            <a:endParaRPr sz="1977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297</Words>
  <Application>Microsoft Office PowerPoint</Application>
  <PresentationFormat>全屏显示(16:9)</PresentationFormat>
  <Paragraphs>41</Paragraphs>
  <Slides>6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Roboto</vt:lpstr>
      <vt:lpstr>微软雅黑 Light</vt:lpstr>
      <vt:lpstr>Google Sans SemiBold</vt:lpstr>
      <vt:lpstr>Arial</vt:lpstr>
      <vt:lpstr>微软雅黑</vt:lpstr>
      <vt:lpstr>DM Sans</vt:lpstr>
      <vt:lpstr>Helvetica Neue Light</vt:lpstr>
      <vt:lpstr>Google Sans Medium</vt:lpstr>
      <vt:lpstr>DM Serif Text</vt:lpstr>
      <vt:lpstr>Google Sans</vt:lpstr>
      <vt:lpstr>Google GBO Template</vt:lpstr>
      <vt:lpstr>Google</vt:lpstr>
      <vt:lpstr>WebRTC实验报告  黄骏齐 张龄心 刘智瀚 何劲范 | Apr 29, 2024             Computer Networks 2024 Spring </vt:lpstr>
      <vt:lpstr>环境配置 </vt:lpstr>
      <vt:lpstr>视频传输 </vt:lpstr>
      <vt:lpstr>loss与throughput分析 </vt:lpstr>
      <vt:lpstr>vmaf分析 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龄心 张</dc:creator>
  <cp:lastModifiedBy>1017728803@qq.com</cp:lastModifiedBy>
  <cp:revision>101</cp:revision>
  <dcterms:modified xsi:type="dcterms:W3CDTF">2024-05-03T18:28:36Z</dcterms:modified>
</cp:coreProperties>
</file>